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6" r:id="rId11"/>
    <p:sldId id="258" r:id="rId12"/>
    <p:sldId id="266" r:id="rId13"/>
    <p:sldId id="267" r:id="rId14"/>
    <p:sldId id="269" r:id="rId15"/>
    <p:sldId id="270" r:id="rId16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08935-8FA0-4848-9510-EAB325789C2D}" type="datetimeFigureOut">
              <a:rPr lang="hr-HR" smtClean="0"/>
              <a:t>25.2.2016.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02D0-0074-4122-A254-3354057F7B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13536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08935-8FA0-4848-9510-EAB325789C2D}" type="datetimeFigureOut">
              <a:rPr lang="hr-HR" smtClean="0"/>
              <a:t>25.2.2016.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02D0-0074-4122-A254-3354057F7B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23613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08935-8FA0-4848-9510-EAB325789C2D}" type="datetimeFigureOut">
              <a:rPr lang="hr-HR" smtClean="0"/>
              <a:t>25.2.2016.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02D0-0074-4122-A254-3354057F7B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32231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08935-8FA0-4848-9510-EAB325789C2D}" type="datetimeFigureOut">
              <a:rPr lang="hr-HR" smtClean="0"/>
              <a:t>25.2.2016.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02D0-0074-4122-A254-3354057F7B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62100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08935-8FA0-4848-9510-EAB325789C2D}" type="datetimeFigureOut">
              <a:rPr lang="hr-HR" smtClean="0"/>
              <a:t>25.2.2016.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02D0-0074-4122-A254-3354057F7B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45730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08935-8FA0-4848-9510-EAB325789C2D}" type="datetimeFigureOut">
              <a:rPr lang="hr-HR" smtClean="0"/>
              <a:t>25.2.2016.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02D0-0074-4122-A254-3354057F7B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25298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08935-8FA0-4848-9510-EAB325789C2D}" type="datetimeFigureOut">
              <a:rPr lang="hr-HR" smtClean="0"/>
              <a:t>25.2.2016.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02D0-0074-4122-A254-3354057F7B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40226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08935-8FA0-4848-9510-EAB325789C2D}" type="datetimeFigureOut">
              <a:rPr lang="hr-HR" smtClean="0"/>
              <a:t>25.2.2016.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02D0-0074-4122-A254-3354057F7B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30526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08935-8FA0-4848-9510-EAB325789C2D}" type="datetimeFigureOut">
              <a:rPr lang="hr-HR" smtClean="0"/>
              <a:t>25.2.2016.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02D0-0074-4122-A254-3354057F7B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4196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08935-8FA0-4848-9510-EAB325789C2D}" type="datetimeFigureOut">
              <a:rPr lang="hr-HR" smtClean="0"/>
              <a:t>25.2.2016.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02D0-0074-4122-A254-3354057F7B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91035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08935-8FA0-4848-9510-EAB325789C2D}" type="datetimeFigureOut">
              <a:rPr lang="hr-HR" smtClean="0"/>
              <a:t>25.2.2016.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02D0-0074-4122-A254-3354057F7B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11846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08935-8FA0-4848-9510-EAB325789C2D}" type="datetimeFigureOut">
              <a:rPr lang="hr-HR" smtClean="0"/>
              <a:t>25.2.2016.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C02D0-0074-4122-A254-3354057F7B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54303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 </a:t>
            </a:r>
            <a:endParaRPr lang="hr-HR" dirty="0"/>
          </a:p>
        </p:txBody>
      </p:sp>
      <p:sp>
        <p:nvSpPr>
          <p:cNvPr id="3" name="TextBox 2"/>
          <p:cNvSpPr txBox="1"/>
          <p:nvPr/>
        </p:nvSpPr>
        <p:spPr>
          <a:xfrm>
            <a:off x="1403648" y="2204864"/>
            <a:ext cx="648072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800" b="1" dirty="0" smtClean="0"/>
              <a:t>OKRUGLI STOL</a:t>
            </a:r>
          </a:p>
          <a:p>
            <a:endParaRPr lang="hr-HR" sz="2400" b="1" dirty="0"/>
          </a:p>
          <a:p>
            <a:pPr algn="ctr"/>
            <a:r>
              <a:rPr lang="hr-HR" sz="3600" dirty="0" smtClean="0"/>
              <a:t>Doktori znanosti: ključni faktor bržeg gospodarskog oporavka?</a:t>
            </a:r>
            <a:endParaRPr lang="hr-HR" sz="3600" dirty="0"/>
          </a:p>
        </p:txBody>
      </p:sp>
    </p:spTree>
    <p:extLst>
      <p:ext uri="{BB962C8B-B14F-4D97-AF65-F5344CB8AC3E}">
        <p14:creationId xmlns:p14="http://schemas.microsoft.com/office/powerpoint/2010/main" val="321180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476672"/>
            <a:ext cx="864096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/>
              <a:t>Svi studiji na PMF-u</a:t>
            </a:r>
          </a:p>
          <a:p>
            <a:endParaRPr lang="hr-HR" sz="2200" dirty="0"/>
          </a:p>
          <a:p>
            <a:r>
              <a:rPr lang="hr-HR" sz="2200" dirty="0" smtClean="0"/>
              <a:t>ORGANIZACIJA: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000" dirty="0" smtClean="0"/>
              <a:t>nastava (mali broj kolegija, uglavnom na 1. godini)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 smtClean="0"/>
              <a:t>izborne </a:t>
            </a:r>
            <a:r>
              <a:rPr lang="hr-HR" sz="2200" dirty="0"/>
              <a:t>aktivnosti </a:t>
            </a:r>
            <a:r>
              <a:rPr lang="hr-HR" sz="2200" dirty="0" smtClean="0"/>
              <a:t>(</a:t>
            </a:r>
            <a:r>
              <a:rPr lang="hr-HR" sz="2200" dirty="0"/>
              <a:t>radionice, tečajevi, seminari, usavršavanje u gostujućim laboratorijima</a:t>
            </a:r>
            <a:r>
              <a:rPr lang="hr-HR" sz="2200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/>
              <a:t>o</a:t>
            </a:r>
            <a:r>
              <a:rPr lang="hr-HR" sz="2400" dirty="0" smtClean="0"/>
              <a:t>riginalno znanstveno istraživanje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3609598"/>
            <a:ext cx="864096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SADRŽAJ: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nastava temeljena </a:t>
            </a:r>
            <a:r>
              <a:rPr lang="hr-HR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 znanstvenim </a:t>
            </a:r>
            <a:r>
              <a:rPr lang="hr-HR" sz="2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projektima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mogućnost </a:t>
            </a:r>
            <a:r>
              <a:rPr lang="hr-HR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upoznavanja s relevantnim metodama dostupnima u pojedinim područjima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razvoj </a:t>
            </a:r>
            <a:r>
              <a:rPr lang="hr-HR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kreativnosti u pronalaženju novih pristupa </a:t>
            </a:r>
            <a:r>
              <a:rPr lang="hr-HR" sz="2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 teorijskom, </a:t>
            </a:r>
            <a:r>
              <a:rPr lang="hr-HR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laboratorijskom i terenskom istraživanju</a:t>
            </a:r>
            <a:endParaRPr lang="hr-HR" sz="2200" dirty="0" smtClean="0"/>
          </a:p>
        </p:txBody>
      </p:sp>
    </p:spTree>
    <p:extLst>
      <p:ext uri="{BB962C8B-B14F-4D97-AF65-F5344CB8AC3E}">
        <p14:creationId xmlns:p14="http://schemas.microsoft.com/office/powerpoint/2010/main" val="3294760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28092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MENTORI: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izabrani </a:t>
            </a:r>
            <a:r>
              <a:rPr lang="hr-HR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znanstveno </a:t>
            </a:r>
            <a:r>
              <a:rPr lang="hr-HR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zvanje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aktivno sudjeluju </a:t>
            </a:r>
            <a:r>
              <a:rPr lang="hr-HR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provedbi </a:t>
            </a:r>
            <a:r>
              <a:rPr lang="hr-HR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znanstvenog </a:t>
            </a:r>
            <a:r>
              <a:rPr lang="hr-HR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projekta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</a:t>
            </a:r>
            <a:r>
              <a:rPr lang="hr-HR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zadnjih pet godina </a:t>
            </a:r>
            <a:r>
              <a:rPr lang="hr-HR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objavili radove </a:t>
            </a:r>
            <a:r>
              <a:rPr lang="hr-HR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međunarodno relevantnim časopisima iz područja teme doktorske disertacije.</a:t>
            </a:r>
            <a:endParaRPr lang="hr-HR" sz="2200" dirty="0"/>
          </a:p>
        </p:txBody>
      </p:sp>
      <p:sp>
        <p:nvSpPr>
          <p:cNvPr id="5" name="Rectangle 4"/>
          <p:cNvSpPr/>
          <p:nvPr/>
        </p:nvSpPr>
        <p:spPr>
          <a:xfrm>
            <a:off x="323528" y="2911003"/>
            <a:ext cx="8712968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STUDENTI: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diploma studija </a:t>
            </a:r>
            <a:r>
              <a:rPr lang="hr-HR" sz="2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iz </a:t>
            </a:r>
            <a:r>
              <a:rPr lang="hr-HR" sz="2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odgovarajućeg polja </a:t>
            </a:r>
            <a:r>
              <a:rPr lang="hr-HR" sz="2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 PMF-u ili srodnog </a:t>
            </a:r>
            <a:r>
              <a:rPr lang="hr-HR" sz="2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diplomskog </a:t>
            </a:r>
            <a:r>
              <a:rPr lang="hr-HR" sz="2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studija na drugim fakultetima i </a:t>
            </a:r>
            <a:r>
              <a:rPr lang="hr-HR" sz="2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sveučilištima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prosjek ocjena ≥ 3,5 </a:t>
            </a:r>
            <a:endParaRPr lang="hr-HR" sz="2200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informativni razgovor (motiviranost, prikladnost studijskog programa)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i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preporuke, prethodna uključenost u znanstveni rad, potencijalni mentor</a:t>
            </a:r>
            <a:r>
              <a:rPr lang="hr-HR" sz="2200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hr-HR" sz="2200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endParaRPr lang="hr-HR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827584" y="5455323"/>
            <a:ext cx="6480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>
                <a:sym typeface="Symbol"/>
              </a:rPr>
              <a:t> ZNANSTVENA IZVRSNOST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885748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1032" y="2204864"/>
            <a:ext cx="8712968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SASTAV STUDENATA:</a:t>
            </a:r>
          </a:p>
          <a:p>
            <a:endParaRPr lang="hr-HR" sz="1000" dirty="0" smtClean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oko 50%</a:t>
            </a:r>
          </a:p>
          <a:p>
            <a:pPr marL="342900" indent="-342900">
              <a:buFontTx/>
              <a:buChar char="-"/>
            </a:pPr>
            <a:r>
              <a:rPr lang="hr-HR" sz="2200" dirty="0" smtClean="0"/>
              <a:t>znanstveni novaci zaposleni na Sveučilištu ili </a:t>
            </a:r>
            <a:r>
              <a:rPr lang="hr-HR" sz="2200" dirty="0" err="1" smtClean="0"/>
              <a:t>suradnim</a:t>
            </a:r>
            <a:r>
              <a:rPr lang="hr-HR" sz="2200" dirty="0" smtClean="0"/>
              <a:t> institutima 	 	</a:t>
            </a:r>
            <a:r>
              <a:rPr lang="hr-HR" sz="2200" dirty="0" smtClean="0">
                <a:sym typeface="Wingdings" panose="05000000000000000000" pitchFamily="2" charset="2"/>
              </a:rPr>
              <a:t> priprema </a:t>
            </a:r>
            <a:r>
              <a:rPr lang="hr-HR" sz="2200" dirty="0" smtClean="0"/>
              <a:t>za znanstvenu ili znanstveno-nastavnu karijeru  </a:t>
            </a:r>
          </a:p>
          <a:p>
            <a:endParaRPr lang="hr-HR" sz="2200" dirty="0" smtClean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oko 40 %</a:t>
            </a:r>
          </a:p>
          <a:p>
            <a:pPr marL="342900" indent="-342900">
              <a:buFontTx/>
              <a:buChar char="-"/>
            </a:pPr>
            <a:r>
              <a:rPr lang="hr-HR" sz="2200" dirty="0" smtClean="0"/>
              <a:t>stručnjaci prirodoslovnih struka zaposleni u javnom sektoru 		 	</a:t>
            </a:r>
            <a:r>
              <a:rPr lang="hr-HR" sz="2200" dirty="0" smtClean="0">
                <a:sym typeface="Wingdings" panose="05000000000000000000" pitchFamily="2" charset="2"/>
              </a:rPr>
              <a:t> </a:t>
            </a:r>
            <a:r>
              <a:rPr lang="hr-HR" sz="2200" dirty="0" smtClean="0"/>
              <a:t>napredovanje u matičnim institucijama</a:t>
            </a:r>
          </a:p>
          <a:p>
            <a:endParaRPr lang="hr-HR" sz="2200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/>
              <a:t>o</a:t>
            </a:r>
            <a:r>
              <a:rPr lang="hr-HR" sz="2200" dirty="0" smtClean="0"/>
              <a:t>ko 10%</a:t>
            </a:r>
          </a:p>
          <a:p>
            <a:r>
              <a:rPr lang="hr-HR" sz="2200" dirty="0" smtClean="0"/>
              <a:t>-    </a:t>
            </a:r>
            <a:r>
              <a:rPr lang="hr-HR" sz="2200" dirty="0" err="1" smtClean="0"/>
              <a:t>dokotrandi</a:t>
            </a:r>
            <a:r>
              <a:rPr lang="hr-HR" sz="2200" dirty="0" smtClean="0"/>
              <a:t> iz privatnog sektora  					   	</a:t>
            </a:r>
            <a:r>
              <a:rPr lang="hr-HR" sz="2200" dirty="0" smtClean="0">
                <a:sym typeface="Wingdings" panose="05000000000000000000" pitchFamily="2" charset="2"/>
              </a:rPr>
              <a:t> </a:t>
            </a:r>
            <a:r>
              <a:rPr lang="hr-HR" sz="2200" dirty="0" smtClean="0"/>
              <a:t>unapređenje djelatnosti tvrtke</a:t>
            </a:r>
            <a:endParaRPr lang="hr-HR" sz="2200" dirty="0"/>
          </a:p>
        </p:txBody>
      </p:sp>
      <p:sp>
        <p:nvSpPr>
          <p:cNvPr id="4" name="Rectangle 3"/>
          <p:cNvSpPr/>
          <p:nvPr/>
        </p:nvSpPr>
        <p:spPr>
          <a:xfrm>
            <a:off x="323528" y="275744"/>
            <a:ext cx="82809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CILJEVI STUDIJA – osposobljavanje za:</a:t>
            </a:r>
          </a:p>
          <a:p>
            <a:endParaRPr lang="hr-HR" sz="1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samostalni znanstveno-istraživački rad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uspješni nastavak akademske karijere</a:t>
            </a:r>
            <a:endParaRPr lang="hr-HR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hr-HR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valitetniji rad u struci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200" dirty="0"/>
          </a:p>
        </p:txBody>
      </p:sp>
    </p:spTree>
    <p:extLst>
      <p:ext uri="{BB962C8B-B14F-4D97-AF65-F5344CB8AC3E}">
        <p14:creationId xmlns:p14="http://schemas.microsoft.com/office/powerpoint/2010/main" val="2832292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332656"/>
            <a:ext cx="8280920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PRIMJERI SURADNJE S TVRTKAMA:</a:t>
            </a:r>
          </a:p>
          <a:p>
            <a:endParaRPr lang="hr-HR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Tvrtke upisuju zaposlenike na doktorski studij na PMF-u uz stipendiranje 							</a:t>
            </a:r>
            <a:r>
              <a:rPr lang="hr-HR" sz="2200" i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Genos</a:t>
            </a:r>
            <a:r>
              <a:rPr lang="hr-HR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2200" i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Mireo</a:t>
            </a:r>
            <a:r>
              <a:rPr lang="hr-HR" sz="22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22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INA, </a:t>
            </a:r>
            <a:r>
              <a:rPr lang="hr-HR" sz="2200" i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Elektroprojekt</a:t>
            </a:r>
            <a:endParaRPr lang="hr-HR" sz="2200" i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2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Zaposlenici tvrtki pohađaju radionice u okviru doktorskog studija PMF-a u sklopu cjeloživotnog obrazovanja 				</a:t>
            </a:r>
            <a:r>
              <a:rPr lang="hr-HR" sz="22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INA</a:t>
            </a:r>
          </a:p>
          <a:p>
            <a:endParaRPr lang="hr-HR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Zaposlenici tvrtki upisuju doktorski studij na PMF-u i izrađuju doktorat u sklopu zajedničkog projekta</a:t>
            </a:r>
          </a:p>
          <a:p>
            <a:r>
              <a:rPr lang="hr-HR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hr-HR" sz="22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PLIVA</a:t>
            </a:r>
          </a:p>
          <a:p>
            <a:r>
              <a:rPr lang="hr-HR" sz="22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Projekt Met4Pharm: Razvoj nove metodologije za kontrolu procesa priprave lijekova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Zaposlenici tvrtki sudjeluju u </a:t>
            </a:r>
            <a:r>
              <a:rPr lang="hr-HR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izvođenju doktorskog studija</a:t>
            </a:r>
            <a:r>
              <a:rPr lang="hr-HR" sz="2200" i="1" dirty="0"/>
              <a:t> </a:t>
            </a:r>
            <a:r>
              <a:rPr lang="hr-HR" sz="2200" i="1" dirty="0" smtClean="0"/>
              <a:t>		Pliva</a:t>
            </a:r>
            <a:r>
              <a:rPr lang="hr-HR" sz="2200" i="1" dirty="0"/>
              <a:t>, </a:t>
            </a:r>
            <a:r>
              <a:rPr lang="hr-HR" sz="2200" i="1" dirty="0" err="1"/>
              <a:t>Fidelta</a:t>
            </a:r>
            <a:r>
              <a:rPr lang="hr-HR" sz="2200" i="1" dirty="0"/>
              <a:t>, INA </a:t>
            </a:r>
            <a:endParaRPr lang="hr-HR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2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r-HR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hr-HR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200" dirty="0"/>
          </a:p>
        </p:txBody>
      </p:sp>
    </p:spTree>
    <p:extLst>
      <p:ext uri="{BB962C8B-B14F-4D97-AF65-F5344CB8AC3E}">
        <p14:creationId xmlns:p14="http://schemas.microsoft.com/office/powerpoint/2010/main" val="154313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620688"/>
            <a:ext cx="8496944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400" dirty="0" smtClean="0"/>
              <a:t>SMJERNICE ZA RASPRAVU: </a:t>
            </a:r>
          </a:p>
          <a:p>
            <a:endParaRPr lang="hr-HR" sz="1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 smtClean="0"/>
              <a:t>Kako prilagoditi doktorsku izobrazbu </a:t>
            </a:r>
            <a:r>
              <a:rPr lang="hr-HR" sz="2400" dirty="0"/>
              <a:t>potrebama </a:t>
            </a:r>
            <a:r>
              <a:rPr lang="hr-HR" sz="2400" dirty="0" smtClean="0"/>
              <a:t>gospodarstva?</a:t>
            </a:r>
          </a:p>
          <a:p>
            <a:r>
              <a:rPr lang="hr-HR" sz="2400" dirty="0" smtClean="0"/>
              <a:t>  </a:t>
            </a:r>
            <a:endParaRPr lang="hr-H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 smtClean="0"/>
              <a:t>Možemo li zainteresirane zaposlenike tvrtki uključiti u </a:t>
            </a:r>
            <a:r>
              <a:rPr lang="hr-HR" sz="2400" dirty="0"/>
              <a:t>provedbu doktorskog studija (metodološki seminari, seminari transfernih vještina</a:t>
            </a:r>
            <a:r>
              <a:rPr lang="hr-HR" sz="2400" dirty="0" smtClean="0"/>
              <a:t>)?</a:t>
            </a:r>
          </a:p>
          <a:p>
            <a:endParaRPr lang="hr-H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/>
              <a:t> </a:t>
            </a:r>
            <a:r>
              <a:rPr lang="hr-HR" sz="2400" dirty="0" smtClean="0"/>
              <a:t>Kako potaknuti stipendiranje </a:t>
            </a:r>
            <a:r>
              <a:rPr lang="hr-HR" sz="2400" dirty="0" err="1" smtClean="0"/>
              <a:t>doktoranada</a:t>
            </a:r>
            <a:r>
              <a:rPr lang="hr-HR" sz="2400" dirty="0" smtClean="0"/>
              <a:t> </a:t>
            </a:r>
            <a:r>
              <a:rPr lang="hr-HR" sz="2400" dirty="0"/>
              <a:t>od strane zainteresiranih </a:t>
            </a:r>
            <a:r>
              <a:rPr lang="hr-HR" sz="2400" dirty="0" smtClean="0"/>
              <a:t>tvrtki (fondovi/zaklade)?</a:t>
            </a:r>
          </a:p>
          <a:p>
            <a:endParaRPr lang="hr-H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 smtClean="0"/>
              <a:t>Koja je uloga Ureda za transfer tehnologije Sveučilišta: inicijativa </a:t>
            </a:r>
            <a:r>
              <a:rPr lang="hr-HR" sz="2400" dirty="0"/>
              <a:t>ili </a:t>
            </a:r>
            <a:r>
              <a:rPr lang="hr-HR" sz="2400" dirty="0" smtClean="0"/>
              <a:t>potpora?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52455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866904"/>
            <a:ext cx="8496944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400" dirty="0" smtClean="0"/>
              <a:t>SMJERNICE ZA BUDUĆE DJELOVANJE:</a:t>
            </a:r>
          </a:p>
          <a:p>
            <a:r>
              <a:rPr lang="hr-HR" sz="2400" dirty="0" smtClean="0"/>
              <a:t> </a:t>
            </a:r>
          </a:p>
          <a:p>
            <a:endParaRPr lang="hr-HR" sz="1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/>
              <a:t>f</a:t>
            </a:r>
            <a:r>
              <a:rPr lang="vi-VN" sz="2400" dirty="0" smtClean="0">
                <a:latin typeface="Calibri" panose="020F0502020204030204" pitchFamily="34" charset="0"/>
              </a:rPr>
              <a:t>ormalizirati suradnju između PMF-a i pojedinih tvrtki</a:t>
            </a:r>
            <a:endParaRPr lang="hr-HR" sz="2400" dirty="0" smtClean="0">
              <a:latin typeface="Calibri" panose="020F0502020204030204" pitchFamily="34" charset="0"/>
            </a:endParaRPr>
          </a:p>
          <a:p>
            <a:r>
              <a:rPr lang="hr-HR" sz="2400" dirty="0" smtClean="0"/>
              <a:t>  </a:t>
            </a:r>
            <a:endParaRPr lang="hr-H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 smtClean="0"/>
              <a:t>imenovati osobe /povjerenstva odgovorna za provedbu dogovorenih stavki unutar svakog ugovora</a:t>
            </a:r>
          </a:p>
          <a:p>
            <a:endParaRPr lang="hr-H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/>
              <a:t> </a:t>
            </a:r>
            <a:r>
              <a:rPr lang="hr-HR" sz="2400" dirty="0" smtClean="0"/>
              <a:t>imenovati pomoćnika dekana za inovacije i transfer tehnologije</a:t>
            </a:r>
            <a:endParaRPr lang="hr-HR" sz="2400" dirty="0"/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11635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39941" y="619522"/>
            <a:ext cx="864096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/>
              <a:t>Teme:</a:t>
            </a:r>
          </a:p>
          <a:p>
            <a:endParaRPr lang="hr-HR" sz="2400" b="1" dirty="0" smtClean="0"/>
          </a:p>
          <a:p>
            <a:endParaRPr lang="hr-HR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 smtClean="0"/>
              <a:t>Kako poboljšati suradnju između doktorskih studija PMF-a i hrvatskih tvrtki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 smtClean="0"/>
              <a:t>Na koji način doktori prirodnih znanosti mogu biti nositelji transfera tehnologije u području prirodoslovlja, matematike i biomedicine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461773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699792" y="581779"/>
            <a:ext cx="5715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2400" dirty="0">
                <a:solidFill>
                  <a:srgbClr val="2121A9"/>
                </a:solidFill>
              </a:rPr>
              <a:t>P</a:t>
            </a:r>
            <a:r>
              <a:rPr lang="hr-HR" sz="2400" dirty="0" smtClean="0">
                <a:solidFill>
                  <a:srgbClr val="2121A9"/>
                </a:solidFill>
              </a:rPr>
              <a:t>oslijediplomski </a:t>
            </a:r>
            <a:r>
              <a:rPr lang="hr-HR" sz="2400" dirty="0">
                <a:solidFill>
                  <a:srgbClr val="2121A9"/>
                </a:solidFill>
              </a:rPr>
              <a:t>sveučilišni doktorski studij </a:t>
            </a:r>
            <a:r>
              <a:rPr lang="hr-HR" sz="2400" b="1" dirty="0" smtClean="0">
                <a:solidFill>
                  <a:srgbClr val="2121A9"/>
                </a:solidFill>
              </a:rPr>
              <a:t>Matematika</a:t>
            </a:r>
            <a:r>
              <a:rPr lang="hr-HR" sz="2400" dirty="0" smtClean="0">
                <a:solidFill>
                  <a:srgbClr val="2121A9"/>
                </a:solidFill>
              </a:rPr>
              <a:t> </a:t>
            </a:r>
            <a:endParaRPr lang="hr-HR" sz="2400" dirty="0">
              <a:solidFill>
                <a:srgbClr val="2121A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1844824"/>
            <a:ext cx="820891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200" dirty="0" smtClean="0"/>
              <a:t>Prirodne znanosti, polje matematika</a:t>
            </a:r>
          </a:p>
          <a:p>
            <a:pPr>
              <a:lnSpc>
                <a:spcPct val="150000"/>
              </a:lnSpc>
            </a:pPr>
            <a:r>
              <a:rPr lang="hr-HR" sz="2200" dirty="0" smtClean="0"/>
              <a:t>	</a:t>
            </a:r>
            <a:r>
              <a:rPr lang="hr-HR" sz="2200" i="1" dirty="0" smtClean="0"/>
              <a:t>- jedinstveni studij za različite grane matematike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200" dirty="0"/>
              <a:t>Jedini doktorski studij iz područja matematike u RH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200" dirty="0" err="1" smtClean="0"/>
              <a:t>Sunositelji</a:t>
            </a:r>
            <a:r>
              <a:rPr lang="hr-HR" sz="2200" dirty="0" smtClean="0"/>
              <a:t>: </a:t>
            </a:r>
          </a:p>
          <a:p>
            <a:pPr>
              <a:lnSpc>
                <a:spcPct val="150000"/>
              </a:lnSpc>
            </a:pPr>
            <a:r>
              <a:rPr lang="hr-HR" sz="2200" dirty="0"/>
              <a:t>	</a:t>
            </a:r>
            <a:r>
              <a:rPr lang="hr-HR" sz="2200" dirty="0" smtClean="0"/>
              <a:t>- </a:t>
            </a:r>
            <a:r>
              <a:rPr lang="hr-HR" sz="2200" i="1" dirty="0" smtClean="0"/>
              <a:t>Matematički odsjek PMF-a</a:t>
            </a:r>
          </a:p>
          <a:p>
            <a:pPr>
              <a:lnSpc>
                <a:spcPct val="150000"/>
              </a:lnSpc>
            </a:pPr>
            <a:r>
              <a:rPr lang="hr-HR" sz="2200" dirty="0" smtClean="0"/>
              <a:t>	</a:t>
            </a:r>
            <a:r>
              <a:rPr lang="hr-HR" sz="2200" i="1" dirty="0" smtClean="0"/>
              <a:t>- matematičke katedre i zavodi pri Sveučilištu u Zagrebu </a:t>
            </a:r>
          </a:p>
          <a:p>
            <a:pPr>
              <a:lnSpc>
                <a:spcPct val="150000"/>
              </a:lnSpc>
            </a:pPr>
            <a:r>
              <a:rPr lang="hr-HR" sz="2200" i="1" dirty="0" smtClean="0"/>
              <a:t>	- Sveučilišta u Osijeku, Rijeci i Splitu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200" dirty="0"/>
              <a:t>Osposobljava za </a:t>
            </a:r>
            <a:r>
              <a:rPr lang="hr-HR" sz="2200" dirty="0" smtClean="0"/>
              <a:t>znanstveno-istraživački </a:t>
            </a:r>
            <a:r>
              <a:rPr lang="hr-HR" sz="2200" dirty="0"/>
              <a:t>rad u matematičkim znanostima</a:t>
            </a:r>
          </a:p>
          <a:p>
            <a:pPr>
              <a:lnSpc>
                <a:spcPct val="150000"/>
              </a:lnSpc>
            </a:pPr>
            <a:endParaRPr lang="hr-HR" sz="22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260648"/>
            <a:ext cx="1386718" cy="1343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79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73424" y="548680"/>
            <a:ext cx="5715000" cy="83099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hr-HR" sz="2400" dirty="0">
                <a:solidFill>
                  <a:srgbClr val="6B6B6B"/>
                </a:solidFill>
              </a:rPr>
              <a:t>P</a:t>
            </a:r>
            <a:r>
              <a:rPr lang="hr-HR" sz="2400" dirty="0" smtClean="0">
                <a:solidFill>
                  <a:srgbClr val="6B6B6B"/>
                </a:solidFill>
              </a:rPr>
              <a:t>oslijediplomski </a:t>
            </a:r>
            <a:r>
              <a:rPr lang="hr-HR" sz="2400" dirty="0">
                <a:solidFill>
                  <a:srgbClr val="6B6B6B"/>
                </a:solidFill>
              </a:rPr>
              <a:t>sveučilišni doktorski studij </a:t>
            </a:r>
            <a:r>
              <a:rPr lang="hr-HR" sz="2400" b="1" dirty="0" smtClean="0">
                <a:solidFill>
                  <a:srgbClr val="6B6B6B"/>
                </a:solidFill>
              </a:rPr>
              <a:t>Fizika</a:t>
            </a:r>
            <a:endParaRPr lang="hr-HR" sz="2400" dirty="0">
              <a:solidFill>
                <a:srgbClr val="6B6B6B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1268760"/>
            <a:ext cx="849694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2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 smtClean="0"/>
              <a:t>Područje prirodnih znanosti, polje fizika</a:t>
            </a:r>
            <a:endParaRPr lang="hr-HR" sz="2200" dirty="0"/>
          </a:p>
          <a:p>
            <a:r>
              <a:rPr lang="hr-HR" sz="2200" dirty="0"/>
              <a:t> </a:t>
            </a:r>
            <a:r>
              <a:rPr lang="hr-HR" sz="2200" dirty="0" smtClean="0"/>
              <a:t>     Smjerovi</a:t>
            </a:r>
            <a:r>
              <a:rPr lang="hr-HR" sz="2200" dirty="0"/>
              <a:t>: </a:t>
            </a:r>
          </a:p>
          <a:p>
            <a:r>
              <a:rPr lang="hr-HR" sz="2200" dirty="0" smtClean="0"/>
              <a:t>	- </a:t>
            </a:r>
            <a:r>
              <a:rPr lang="hr-HR" sz="2200" i="1" dirty="0" smtClean="0"/>
              <a:t>Fizika </a:t>
            </a:r>
            <a:r>
              <a:rPr lang="hr-HR" sz="2200" i="1" dirty="0"/>
              <a:t>elementarnih </a:t>
            </a:r>
            <a:r>
              <a:rPr lang="hr-HR" sz="2200" i="1" dirty="0" smtClean="0"/>
              <a:t>čestica		- Nuklearna </a:t>
            </a:r>
            <a:r>
              <a:rPr lang="hr-HR" sz="2200" i="1" dirty="0"/>
              <a:t>fizika</a:t>
            </a:r>
          </a:p>
          <a:p>
            <a:r>
              <a:rPr lang="hr-HR" sz="2200" i="1" dirty="0" smtClean="0"/>
              <a:t>	- Fizika </a:t>
            </a:r>
            <a:r>
              <a:rPr lang="hr-HR" sz="2200" i="1" dirty="0"/>
              <a:t>kondenzirane </a:t>
            </a:r>
            <a:r>
              <a:rPr lang="hr-HR" sz="2200" i="1" dirty="0" smtClean="0"/>
              <a:t>materije		- Geofizika</a:t>
            </a:r>
            <a:endParaRPr lang="hr-HR" sz="2200" i="1" dirty="0"/>
          </a:p>
          <a:p>
            <a:r>
              <a:rPr lang="hr-HR" sz="2200" i="1" dirty="0" smtClean="0"/>
              <a:t>	- </a:t>
            </a:r>
            <a:r>
              <a:rPr lang="hr-HR" sz="2200" i="1" dirty="0"/>
              <a:t>Biofizika				- Medicinska </a:t>
            </a:r>
            <a:r>
              <a:rPr lang="hr-HR" sz="2200" i="1" dirty="0" smtClean="0"/>
              <a:t>fizika 	- Atomska </a:t>
            </a:r>
            <a:r>
              <a:rPr lang="hr-HR" sz="2200" i="1" dirty="0"/>
              <a:t>i molekularna fizika i astrofizika</a:t>
            </a:r>
          </a:p>
          <a:p>
            <a:endParaRPr lang="hr-HR" sz="2200" i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 smtClean="0"/>
              <a:t>Suizvođači:</a:t>
            </a:r>
          </a:p>
          <a:p>
            <a:r>
              <a:rPr lang="hr-HR" sz="2200" dirty="0" smtClean="0"/>
              <a:t>	- </a:t>
            </a:r>
            <a:r>
              <a:rPr lang="hr-HR" sz="2200" i="1" dirty="0" smtClean="0"/>
              <a:t>Fizički i Geofizički odsjek PMF-a</a:t>
            </a:r>
          </a:p>
          <a:p>
            <a:r>
              <a:rPr lang="hr-HR" sz="2200" i="1" dirty="0" smtClean="0"/>
              <a:t> </a:t>
            </a:r>
            <a:r>
              <a:rPr lang="hr-HR" sz="2200" i="1" dirty="0"/>
              <a:t>	</a:t>
            </a:r>
            <a:r>
              <a:rPr lang="hr-HR" sz="2200" i="1" dirty="0" smtClean="0"/>
              <a:t>- nastavnici s drugih domaćih znanstvenih institucija</a:t>
            </a:r>
          </a:p>
          <a:p>
            <a:r>
              <a:rPr lang="hr-HR" sz="2200" i="1" dirty="0"/>
              <a:t>	</a:t>
            </a:r>
            <a:r>
              <a:rPr lang="hr-HR" sz="2200" i="1" dirty="0" smtClean="0"/>
              <a:t>- gostujući nastavnici s inozemnih sveučilišta</a:t>
            </a:r>
          </a:p>
          <a:p>
            <a:endParaRPr lang="hr-HR" sz="2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 smtClean="0"/>
              <a:t>Stjecanje kompetencija za suvremeni znanstveno-istraživački rad u području fizike ili geofizike</a:t>
            </a:r>
          </a:p>
          <a:p>
            <a:pPr marL="285750" indent="-285750">
              <a:buFontTx/>
              <a:buChar char="-"/>
            </a:pPr>
            <a:endParaRPr lang="hr-HR" sz="2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93825"/>
            <a:ext cx="1368152" cy="1290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30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27784" y="476672"/>
            <a:ext cx="5715000" cy="83099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hr-HR" sz="2400" dirty="0">
                <a:solidFill>
                  <a:srgbClr val="7030A0"/>
                </a:solidFill>
              </a:rPr>
              <a:t>P</a:t>
            </a:r>
            <a:r>
              <a:rPr lang="hr-HR" sz="2400" dirty="0" smtClean="0">
                <a:solidFill>
                  <a:srgbClr val="7030A0"/>
                </a:solidFill>
              </a:rPr>
              <a:t>oslijediplomski </a:t>
            </a:r>
            <a:r>
              <a:rPr lang="hr-HR" sz="2400" dirty="0">
                <a:solidFill>
                  <a:srgbClr val="7030A0"/>
                </a:solidFill>
              </a:rPr>
              <a:t>sveučilišni doktorski studij </a:t>
            </a:r>
            <a:r>
              <a:rPr lang="hr-HR" sz="2400" b="1" dirty="0" smtClean="0">
                <a:solidFill>
                  <a:srgbClr val="7030A0"/>
                </a:solidFill>
              </a:rPr>
              <a:t>Kemija</a:t>
            </a:r>
            <a:r>
              <a:rPr lang="hr-HR" sz="2400" dirty="0" smtClean="0">
                <a:solidFill>
                  <a:srgbClr val="7030A0"/>
                </a:solidFill>
              </a:rPr>
              <a:t> </a:t>
            </a:r>
            <a:endParaRPr lang="hr-HR" sz="2400" dirty="0">
              <a:solidFill>
                <a:srgbClr val="7030A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98022"/>
            <a:ext cx="1440160" cy="138676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5192" y="1556792"/>
            <a:ext cx="809126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 smtClean="0"/>
              <a:t>Područje prirodnih znanosti, polje kemija</a:t>
            </a:r>
          </a:p>
          <a:p>
            <a:r>
              <a:rPr lang="hr-HR" sz="2200" dirty="0" smtClean="0"/>
              <a:t>      Smjerovi:</a:t>
            </a:r>
          </a:p>
          <a:p>
            <a:r>
              <a:rPr lang="hr-HR" sz="2200" dirty="0"/>
              <a:t>	</a:t>
            </a:r>
            <a:r>
              <a:rPr lang="hr-HR" sz="2200" i="1" dirty="0" smtClean="0"/>
              <a:t>- Anorganska i strukturna kemija</a:t>
            </a:r>
          </a:p>
          <a:p>
            <a:r>
              <a:rPr lang="hr-HR" sz="2200" i="1" dirty="0"/>
              <a:t>	</a:t>
            </a:r>
            <a:r>
              <a:rPr lang="hr-HR" sz="2200" i="1" dirty="0" smtClean="0"/>
              <a:t>- Organska kemija</a:t>
            </a:r>
          </a:p>
          <a:p>
            <a:r>
              <a:rPr lang="hr-HR" sz="2200" i="1" dirty="0"/>
              <a:t>	</a:t>
            </a:r>
            <a:r>
              <a:rPr lang="hr-HR" sz="2200" i="1" dirty="0" smtClean="0"/>
              <a:t>- Fizikalna kemija</a:t>
            </a:r>
          </a:p>
          <a:p>
            <a:r>
              <a:rPr lang="hr-HR" sz="2200" i="1" dirty="0"/>
              <a:t>	</a:t>
            </a:r>
            <a:r>
              <a:rPr lang="hr-HR" sz="2200" i="1" dirty="0" smtClean="0"/>
              <a:t>- Analitička kemija					         	- Biokemija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200" dirty="0" err="1" smtClean="0"/>
              <a:t>Suzivođači</a:t>
            </a:r>
            <a:r>
              <a:rPr lang="hr-HR" sz="2200" dirty="0" smtClean="0"/>
              <a:t>: </a:t>
            </a:r>
          </a:p>
          <a:p>
            <a:r>
              <a:rPr lang="hr-HR" sz="2200" dirty="0" smtClean="0"/>
              <a:t>	</a:t>
            </a:r>
            <a:r>
              <a:rPr lang="hr-HR" sz="2200" i="1" dirty="0" smtClean="0"/>
              <a:t>- Kemijski odsjek PMF-a</a:t>
            </a:r>
          </a:p>
          <a:p>
            <a:r>
              <a:rPr lang="hr-HR" sz="2200" i="1" dirty="0"/>
              <a:t>	</a:t>
            </a:r>
            <a:r>
              <a:rPr lang="hr-HR" sz="2200" i="1" dirty="0" smtClean="0"/>
              <a:t>- nastavnici s drugih sastavnica Sveučilišta i </a:t>
            </a:r>
            <a:r>
              <a:rPr lang="hr-HR" sz="2200" i="1" dirty="0" err="1" smtClean="0"/>
              <a:t>suradnih</a:t>
            </a:r>
            <a:r>
              <a:rPr lang="hr-HR" sz="2200" i="1" dirty="0" smtClean="0"/>
              <a:t> ustanova 	(IRB, IMI, Pliva, </a:t>
            </a:r>
            <a:r>
              <a:rPr lang="hr-HR" sz="2200" i="1" dirty="0" err="1" smtClean="0"/>
              <a:t>Fidelta</a:t>
            </a:r>
            <a:r>
              <a:rPr lang="hr-HR" sz="2200" i="1" dirty="0" smtClean="0"/>
              <a:t>, INA i dr.); gostujući stručnjaci iz 	inozemstva</a:t>
            </a:r>
          </a:p>
          <a:p>
            <a:endParaRPr lang="hr-HR" sz="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 smtClean="0"/>
              <a:t>Osposobljava za samostalni znanstveno-istraživački rad  u polju kemije i srodnim interdisciplinarnim područjima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endParaRPr lang="hr-HR" sz="2200" dirty="0"/>
          </a:p>
        </p:txBody>
      </p:sp>
    </p:spTree>
    <p:extLst>
      <p:ext uri="{BB962C8B-B14F-4D97-AF65-F5344CB8AC3E}">
        <p14:creationId xmlns:p14="http://schemas.microsoft.com/office/powerpoint/2010/main" val="62080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83768" y="548680"/>
            <a:ext cx="5715000" cy="83099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hr-HR" sz="2400" dirty="0">
                <a:solidFill>
                  <a:srgbClr val="4A8654"/>
                </a:solidFill>
              </a:rPr>
              <a:t>P</a:t>
            </a:r>
            <a:r>
              <a:rPr lang="hr-HR" sz="2400" dirty="0" smtClean="0">
                <a:solidFill>
                  <a:srgbClr val="4A8654"/>
                </a:solidFill>
              </a:rPr>
              <a:t>oslijediplomski </a:t>
            </a:r>
            <a:r>
              <a:rPr lang="hr-HR" sz="2400" dirty="0">
                <a:solidFill>
                  <a:srgbClr val="4A8654"/>
                </a:solidFill>
              </a:rPr>
              <a:t>sveučilišni doktorski studij </a:t>
            </a:r>
            <a:r>
              <a:rPr lang="hr-HR" sz="2400" b="1" dirty="0" smtClean="0">
                <a:solidFill>
                  <a:srgbClr val="4A8654"/>
                </a:solidFill>
              </a:rPr>
              <a:t>Biologija</a:t>
            </a:r>
            <a:r>
              <a:rPr lang="hr-HR" sz="2400" dirty="0" smtClean="0">
                <a:solidFill>
                  <a:srgbClr val="4A8654"/>
                </a:solidFill>
              </a:rPr>
              <a:t> </a:t>
            </a:r>
            <a:endParaRPr lang="hr-HR" sz="2400" dirty="0">
              <a:solidFill>
                <a:srgbClr val="4A8654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0" y="1988835"/>
            <a:ext cx="7776864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 smtClean="0"/>
              <a:t>Područje prirodnih znanosti, polje biologija</a:t>
            </a:r>
          </a:p>
          <a:p>
            <a:r>
              <a:rPr lang="hr-HR" sz="2200" dirty="0"/>
              <a:t>	</a:t>
            </a:r>
            <a:r>
              <a:rPr lang="hr-HR" sz="2200" i="1" dirty="0"/>
              <a:t> - jedinstveni studij za različite </a:t>
            </a:r>
            <a:r>
              <a:rPr lang="hr-HR" sz="2200" i="1" dirty="0" smtClean="0"/>
              <a:t>grane biologije</a:t>
            </a:r>
          </a:p>
          <a:p>
            <a:endParaRPr lang="hr-HR" sz="2200" i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 smtClean="0"/>
              <a:t>Suizvođači:</a:t>
            </a:r>
          </a:p>
          <a:p>
            <a:r>
              <a:rPr lang="hr-HR" sz="2200" dirty="0"/>
              <a:t>	</a:t>
            </a:r>
            <a:r>
              <a:rPr lang="hr-HR" sz="2200" i="1" dirty="0" smtClean="0"/>
              <a:t>- Biološki </a:t>
            </a:r>
            <a:r>
              <a:rPr lang="hr-HR" sz="2200" i="1" dirty="0"/>
              <a:t>odsjek PMF-a </a:t>
            </a:r>
            <a:endParaRPr lang="hr-HR" sz="2200" i="1" dirty="0" smtClean="0"/>
          </a:p>
          <a:p>
            <a:r>
              <a:rPr lang="hr-HR" sz="2200" i="1" dirty="0"/>
              <a:t>	</a:t>
            </a:r>
            <a:r>
              <a:rPr lang="hr-HR" sz="2200" i="1" dirty="0" smtClean="0"/>
              <a:t>- srodni znanstveni instituti </a:t>
            </a:r>
            <a:r>
              <a:rPr lang="hr-HR" sz="2200" i="1" dirty="0"/>
              <a:t>(IRB, IMI, IA</a:t>
            </a:r>
            <a:r>
              <a:rPr lang="hr-HR" sz="2200" i="1" dirty="0" smtClean="0"/>
              <a:t>)</a:t>
            </a:r>
          </a:p>
          <a:p>
            <a:endParaRPr lang="hr-HR" sz="2200" i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 smtClean="0">
                <a:sym typeface="Wingdings" panose="05000000000000000000" pitchFamily="2" charset="2"/>
              </a:rPr>
              <a:t>Osposobljava za nastavak akademske karijere ili kvalitetniji rad u struci (od ekologije i zaštite prirode do molekularne biologije i biomedicine)</a:t>
            </a:r>
            <a:endParaRPr lang="hr-HR" sz="2200" dirty="0" smtClean="0"/>
          </a:p>
          <a:p>
            <a:endParaRPr lang="hr-HR" sz="2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728" y="319970"/>
            <a:ext cx="1434008" cy="138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46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19672" y="548680"/>
            <a:ext cx="7776864" cy="83099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hr-HR" sz="2400" dirty="0">
                <a:solidFill>
                  <a:srgbClr val="FF0000"/>
                </a:solidFill>
              </a:rPr>
              <a:t>P</a:t>
            </a:r>
            <a:r>
              <a:rPr lang="hr-HR" sz="2400" dirty="0" smtClean="0">
                <a:solidFill>
                  <a:srgbClr val="FF0000"/>
                </a:solidFill>
              </a:rPr>
              <a:t>oslijediplomski </a:t>
            </a:r>
            <a:r>
              <a:rPr lang="hr-HR" sz="2400" dirty="0">
                <a:solidFill>
                  <a:srgbClr val="FF0000"/>
                </a:solidFill>
              </a:rPr>
              <a:t>sveučilišni </a:t>
            </a:r>
            <a:r>
              <a:rPr lang="hr-HR" sz="2400" dirty="0" smtClean="0">
                <a:solidFill>
                  <a:srgbClr val="FF0000"/>
                </a:solidFill>
              </a:rPr>
              <a:t>studij 	                           </a:t>
            </a:r>
            <a:r>
              <a:rPr lang="hr-HR" sz="2400" b="1" dirty="0" smtClean="0">
                <a:solidFill>
                  <a:srgbClr val="FF0000"/>
                </a:solidFill>
              </a:rPr>
              <a:t>Doktorski studij geografije: prostor, regija, okoliš, pejzaž</a:t>
            </a:r>
            <a:r>
              <a:rPr lang="hr-HR" sz="2400" dirty="0" smtClean="0">
                <a:solidFill>
                  <a:srgbClr val="FF0000"/>
                </a:solidFill>
              </a:rPr>
              <a:t> </a:t>
            </a:r>
            <a:endParaRPr lang="hr-HR" sz="24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1887790"/>
            <a:ext cx="8460432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 smtClean="0"/>
              <a:t>Interdisciplinarna područja znanosti, polje geografija</a:t>
            </a:r>
          </a:p>
          <a:p>
            <a:r>
              <a:rPr lang="hr-HR" sz="2200" dirty="0"/>
              <a:t> </a:t>
            </a:r>
            <a:r>
              <a:rPr lang="hr-HR" sz="2200" dirty="0" smtClean="0"/>
              <a:t>    Moduli: </a:t>
            </a:r>
          </a:p>
          <a:p>
            <a:r>
              <a:rPr lang="hr-HR" sz="2200" dirty="0" smtClean="0"/>
              <a:t>	</a:t>
            </a:r>
            <a:r>
              <a:rPr lang="hr-HR" sz="2200" i="1" dirty="0" smtClean="0"/>
              <a:t>- Studiji okoliša</a:t>
            </a:r>
          </a:p>
          <a:p>
            <a:r>
              <a:rPr lang="hr-HR" sz="2200" i="1" dirty="0" smtClean="0"/>
              <a:t>	- Kulturni pejzaži i prostorni identiteti</a:t>
            </a:r>
          </a:p>
          <a:p>
            <a:r>
              <a:rPr lang="hr-HR" sz="2200" i="1" dirty="0" smtClean="0"/>
              <a:t>	- Održivi razvoj i planiranje prostora</a:t>
            </a:r>
          </a:p>
          <a:p>
            <a:r>
              <a:rPr lang="hr-HR" sz="2200" i="1" dirty="0" smtClean="0"/>
              <a:t>	- Urbani i ruralni studiji</a:t>
            </a:r>
          </a:p>
          <a:p>
            <a:r>
              <a:rPr lang="hr-HR" sz="2200" i="1" dirty="0" smtClean="0"/>
              <a:t>	- Studiji stanovništva</a:t>
            </a:r>
          </a:p>
          <a:p>
            <a:endParaRPr lang="hr-HR" sz="2200" i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 smtClean="0"/>
              <a:t>Izvođač:</a:t>
            </a:r>
            <a:endParaRPr lang="hr-HR" sz="2200" dirty="0"/>
          </a:p>
          <a:p>
            <a:r>
              <a:rPr lang="hr-HR" sz="2200" dirty="0"/>
              <a:t>	</a:t>
            </a:r>
            <a:r>
              <a:rPr lang="hr-HR" sz="2200" i="1" dirty="0"/>
              <a:t>- </a:t>
            </a:r>
            <a:r>
              <a:rPr lang="hr-HR" sz="2200" i="1" dirty="0" smtClean="0"/>
              <a:t>Geografski </a:t>
            </a:r>
            <a:r>
              <a:rPr lang="hr-HR" sz="2200" i="1" dirty="0"/>
              <a:t>odsjek PMF-a </a:t>
            </a:r>
          </a:p>
          <a:p>
            <a:r>
              <a:rPr lang="hr-HR" sz="2200" i="1" dirty="0"/>
              <a:t>	</a:t>
            </a:r>
            <a:endParaRPr lang="hr-HR" sz="2200" i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 smtClean="0"/>
              <a:t>Osposobljava za  </a:t>
            </a:r>
            <a:r>
              <a:rPr lang="hr-HR" sz="2200" dirty="0"/>
              <a:t>fundamentalna i </a:t>
            </a:r>
            <a:r>
              <a:rPr lang="hr-HR" sz="2200" dirty="0" smtClean="0"/>
              <a:t>primjenjiva istraživanja </a:t>
            </a:r>
            <a:r>
              <a:rPr lang="hr-HR" sz="2200" dirty="0"/>
              <a:t>u </a:t>
            </a:r>
            <a:r>
              <a:rPr lang="hr-HR" sz="2200" dirty="0" smtClean="0"/>
              <a:t>geografiji </a:t>
            </a:r>
            <a:endParaRPr lang="hr-HR" sz="2200" dirty="0"/>
          </a:p>
          <a:p>
            <a:pPr marL="285750" indent="-285750">
              <a:buFontTx/>
              <a:buChar char="-"/>
            </a:pPr>
            <a:endParaRPr lang="hr-HR" sz="2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260648"/>
            <a:ext cx="1440160" cy="1422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975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71800" y="509771"/>
            <a:ext cx="5715000" cy="83099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hr-HR" sz="2400" dirty="0">
                <a:solidFill>
                  <a:srgbClr val="BEA030"/>
                </a:solidFill>
              </a:rPr>
              <a:t>P</a:t>
            </a:r>
            <a:r>
              <a:rPr lang="hr-HR" sz="2400" dirty="0" smtClean="0">
                <a:solidFill>
                  <a:srgbClr val="BEA030"/>
                </a:solidFill>
              </a:rPr>
              <a:t>oslijediplomski </a:t>
            </a:r>
            <a:r>
              <a:rPr lang="hr-HR" sz="2400" dirty="0">
                <a:solidFill>
                  <a:srgbClr val="BEA030"/>
                </a:solidFill>
              </a:rPr>
              <a:t>sveučilišni doktorski studij </a:t>
            </a:r>
            <a:r>
              <a:rPr lang="hr-HR" sz="2400" b="1" dirty="0" smtClean="0">
                <a:solidFill>
                  <a:srgbClr val="BEA030"/>
                </a:solidFill>
              </a:rPr>
              <a:t>Geologija</a:t>
            </a:r>
            <a:r>
              <a:rPr lang="hr-HR" sz="2400" dirty="0" smtClean="0">
                <a:solidFill>
                  <a:srgbClr val="BEA030"/>
                </a:solidFill>
              </a:rPr>
              <a:t> </a:t>
            </a:r>
            <a:endParaRPr lang="hr-HR" sz="2400" dirty="0">
              <a:solidFill>
                <a:srgbClr val="BEA03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2089879"/>
            <a:ext cx="792088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 smtClean="0"/>
              <a:t>Područje prirodnih znanosti, polje geologija</a:t>
            </a:r>
          </a:p>
          <a:p>
            <a:r>
              <a:rPr lang="hr-HR" sz="2200" dirty="0" smtClean="0"/>
              <a:t>	</a:t>
            </a:r>
            <a:r>
              <a:rPr lang="hr-HR" sz="2200" i="1" dirty="0" smtClean="0"/>
              <a:t>- grane </a:t>
            </a:r>
            <a:r>
              <a:rPr lang="hr-HR" sz="2200" i="1" dirty="0"/>
              <a:t>geologija i </a:t>
            </a:r>
            <a:r>
              <a:rPr lang="hr-HR" sz="2200" i="1" dirty="0" smtClean="0"/>
              <a:t>paleontologija; mineralogija </a:t>
            </a:r>
            <a:r>
              <a:rPr lang="hr-HR" sz="2200" i="1" dirty="0"/>
              <a:t>i </a:t>
            </a:r>
            <a:r>
              <a:rPr lang="hr-HR" sz="2200" i="1" dirty="0" smtClean="0"/>
              <a:t>petrologija</a:t>
            </a:r>
            <a:endParaRPr lang="hr-HR" sz="2200" i="1" dirty="0"/>
          </a:p>
          <a:p>
            <a:endParaRPr lang="hr-HR" sz="2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 smtClean="0"/>
              <a:t>Suizvođači:</a:t>
            </a:r>
          </a:p>
          <a:p>
            <a:r>
              <a:rPr lang="hr-HR" sz="2200" dirty="0"/>
              <a:t>	</a:t>
            </a:r>
            <a:r>
              <a:rPr lang="hr-HR" sz="2200" i="1" dirty="0" smtClean="0"/>
              <a:t>- Geološki odsjek PMF-a</a:t>
            </a:r>
          </a:p>
          <a:p>
            <a:r>
              <a:rPr lang="hr-HR" sz="2200" i="1" dirty="0"/>
              <a:t>	</a:t>
            </a:r>
            <a:r>
              <a:rPr lang="hr-HR" sz="2200" i="1" dirty="0" smtClean="0"/>
              <a:t>- nastavnici </a:t>
            </a:r>
            <a:r>
              <a:rPr lang="hr-HR" sz="2200" i="1" dirty="0" err="1" smtClean="0"/>
              <a:t>suradnih</a:t>
            </a:r>
            <a:r>
              <a:rPr lang="hr-HR" sz="2200" i="1" dirty="0" smtClean="0"/>
              <a:t> institucija (HGI, IRB, RGN)</a:t>
            </a:r>
          </a:p>
          <a:p>
            <a:endParaRPr lang="hr-HR" sz="2200" i="1" dirty="0"/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sz="2200" dirty="0"/>
              <a:t>Osposobljava </a:t>
            </a:r>
            <a:r>
              <a:rPr lang="hr-HR" sz="2200" dirty="0" smtClean="0"/>
              <a:t>za </a:t>
            </a:r>
            <a:r>
              <a:rPr lang="hr-HR" sz="2200" dirty="0"/>
              <a:t>samostalni znanstveno-istraživački rad te unapređivanje istraživanja i razvoja u matičnim institucijama</a:t>
            </a:r>
            <a:endParaRPr lang="hr-HR" sz="2200" b="1" i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hr-HR" sz="2200" dirty="0"/>
          </a:p>
          <a:p>
            <a:endParaRPr lang="hr-HR" sz="2200" b="1" i="1" dirty="0" smtClean="0">
              <a:solidFill>
                <a:srgbClr val="FF0000"/>
              </a:solidFill>
            </a:endParaRPr>
          </a:p>
          <a:p>
            <a:endParaRPr lang="hr-HR" sz="2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59" y="296111"/>
            <a:ext cx="1440669" cy="1404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862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2060848"/>
            <a:ext cx="864096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/>
              <a:t>Područje prirodnih znanosti, </a:t>
            </a:r>
            <a:r>
              <a:rPr lang="hr-HR" sz="2200" dirty="0" smtClean="0"/>
              <a:t>polje </a:t>
            </a:r>
            <a:r>
              <a:rPr lang="hr-HR" sz="2200" dirty="0"/>
              <a:t>interdisciplinarnih </a:t>
            </a:r>
            <a:r>
              <a:rPr lang="hr-HR" sz="2200" dirty="0" smtClean="0"/>
              <a:t>prirodnih znanosti</a:t>
            </a:r>
          </a:p>
          <a:p>
            <a:r>
              <a:rPr lang="hr-HR" sz="2200" dirty="0" smtClean="0"/>
              <a:t>	</a:t>
            </a:r>
            <a:r>
              <a:rPr lang="hr-HR" sz="2200" i="1" dirty="0" smtClean="0"/>
              <a:t>- grana </a:t>
            </a:r>
            <a:r>
              <a:rPr lang="hr-HR" sz="2200" i="1" dirty="0"/>
              <a:t>znanost o </a:t>
            </a:r>
            <a:r>
              <a:rPr lang="hr-HR" sz="2200" i="1" dirty="0" smtClean="0"/>
              <a:t>moru (fizika, kemija, biologija i geologija mora)</a:t>
            </a:r>
          </a:p>
          <a:p>
            <a:endParaRPr lang="hr-HR" sz="2200" i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 err="1" smtClean="0"/>
              <a:t>Sunositelji</a:t>
            </a:r>
            <a:r>
              <a:rPr lang="hr-HR" sz="2200" dirty="0" smtClean="0"/>
              <a:t>:</a:t>
            </a:r>
          </a:p>
          <a:p>
            <a:r>
              <a:rPr lang="hr-HR" sz="2200" dirty="0"/>
              <a:t>	</a:t>
            </a:r>
            <a:r>
              <a:rPr lang="hr-HR" sz="2200" dirty="0" smtClean="0"/>
              <a:t> </a:t>
            </a:r>
            <a:r>
              <a:rPr lang="hr-HR" sz="2200" i="1" dirty="0" smtClean="0"/>
              <a:t>- Geološki odsjek PMF-a</a:t>
            </a:r>
          </a:p>
          <a:p>
            <a:r>
              <a:rPr lang="hr-HR" sz="2200" i="1" dirty="0"/>
              <a:t>	</a:t>
            </a:r>
            <a:r>
              <a:rPr lang="hr-HR" sz="2200" i="1" dirty="0" smtClean="0"/>
              <a:t>- IRB u Zagrebu i Rovinju</a:t>
            </a:r>
          </a:p>
          <a:p>
            <a:r>
              <a:rPr lang="hr-HR" sz="2200" i="1" dirty="0"/>
              <a:t>	</a:t>
            </a:r>
            <a:r>
              <a:rPr lang="hr-HR" sz="2200" i="1" dirty="0" smtClean="0"/>
              <a:t>- Institut za oceanografiju i ribarstvo u Splitu</a:t>
            </a:r>
          </a:p>
          <a:p>
            <a:r>
              <a:rPr lang="hr-HR" sz="2200" i="1" dirty="0"/>
              <a:t>	</a:t>
            </a:r>
            <a:r>
              <a:rPr lang="hr-HR" sz="2200" i="1" dirty="0" smtClean="0"/>
              <a:t>- Institut za more i priobalje Sveučilišta u Dubrovniku</a:t>
            </a:r>
          </a:p>
          <a:p>
            <a:endParaRPr lang="hr-HR" sz="2200" i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200" dirty="0"/>
              <a:t>Osposobljava za samostalna istraživanja u znanosti o moru, ali i za primjenu stečenih znanja u poslovima vezanim uz more (npr. u marikulturi, zaštiti </a:t>
            </a:r>
            <a:r>
              <a:rPr lang="hr-HR" sz="2200" dirty="0" err="1"/>
              <a:t>okoliša..</a:t>
            </a:r>
            <a:r>
              <a:rPr lang="hr-HR" sz="2200" dirty="0"/>
              <a:t>.)</a:t>
            </a:r>
            <a:endParaRPr lang="hr-HR" sz="2200" i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200" i="1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15" y="260649"/>
            <a:ext cx="1501250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339752" y="581779"/>
            <a:ext cx="6480720" cy="83099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hr-HR" sz="2400" b="1" dirty="0">
                <a:solidFill>
                  <a:srgbClr val="0099FF"/>
                </a:solidFill>
              </a:rPr>
              <a:t>I</a:t>
            </a:r>
            <a:r>
              <a:rPr lang="hr-HR" sz="2400" b="1" dirty="0" smtClean="0">
                <a:solidFill>
                  <a:srgbClr val="0099FF"/>
                </a:solidFill>
              </a:rPr>
              <a:t>nterdisciplinarni</a:t>
            </a:r>
            <a:r>
              <a:rPr lang="hr-HR" sz="2400" dirty="0" smtClean="0">
                <a:solidFill>
                  <a:srgbClr val="0099FF"/>
                </a:solidFill>
              </a:rPr>
              <a:t> poslijediplomski  sveučilišni  doktorski studij </a:t>
            </a:r>
            <a:r>
              <a:rPr lang="hr-HR" sz="2400" b="1" dirty="0" smtClean="0">
                <a:solidFill>
                  <a:srgbClr val="0099FF"/>
                </a:solidFill>
              </a:rPr>
              <a:t>Oceanologija</a:t>
            </a:r>
            <a:endParaRPr lang="hr-HR" sz="2400" dirty="0">
              <a:solidFill>
                <a:srgbClr val="0099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39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401</Words>
  <Application>Microsoft Office PowerPoint</Application>
  <PresentationFormat>On-screen Show (4:3)</PresentationFormat>
  <Paragraphs>154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Symbol</vt:lpstr>
      <vt:lpstr>Times New Roman</vt:lpstr>
      <vt:lpstr>Wingdings</vt:lpstr>
      <vt:lpstr>Office Theme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Dubravka</dc:creator>
  <cp:lastModifiedBy>Dubravka</cp:lastModifiedBy>
  <cp:revision>18</cp:revision>
  <dcterms:created xsi:type="dcterms:W3CDTF">2016-02-22T14:08:44Z</dcterms:created>
  <dcterms:modified xsi:type="dcterms:W3CDTF">2016-02-25T14:55:13Z</dcterms:modified>
</cp:coreProperties>
</file>